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62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  <a:srgbClr val="FF5050"/>
    <a:srgbClr val="FF7C80"/>
    <a:srgbClr val="FF9999"/>
    <a:srgbClr val="F4F4F4"/>
    <a:srgbClr val="E6D6C3"/>
    <a:srgbClr val="EAE0DE"/>
    <a:srgbClr val="732303"/>
    <a:srgbClr val="5A1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611" y="3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2023/10/10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5" rIns="90791" bIns="453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91" tIns="45395" rIns="90791" bIns="453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SERVER\mac-share\塚本\0422アスクル追加パーツiga\haike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" y="-36169"/>
            <a:ext cx="7775575" cy="109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4163" y="5545812"/>
            <a:ext cx="777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町内の自然を満喫！！川沿い・森林を歩いて、心も体もリフレッシュ！！</a:t>
            </a:r>
          </a:p>
        </p:txBody>
      </p:sp>
      <p:pic>
        <p:nvPicPr>
          <p:cNvPr id="1030" name="Picture 6" descr="\\SERVER\mac-share\塚本\アスクルばらしたpng\川クリーン\赤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96" y="7076107"/>
            <a:ext cx="6604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31B8F65-FFB1-74C8-F52F-B11DCA3214E7}"/>
              </a:ext>
            </a:extLst>
          </p:cNvPr>
          <p:cNvGrpSpPr/>
          <p:nvPr/>
        </p:nvGrpSpPr>
        <p:grpSpPr>
          <a:xfrm>
            <a:off x="514387" y="5973425"/>
            <a:ext cx="6693267" cy="1016000"/>
            <a:chOff x="551533" y="6289778"/>
            <a:chExt cx="6693267" cy="1016000"/>
          </a:xfrm>
        </p:grpSpPr>
        <p:pic>
          <p:nvPicPr>
            <p:cNvPr id="1029" name="Picture 5" descr="\\SERVER\mac-share\塚本\アスクルばらしたpng\川クリーン\黄丸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533" y="6289778"/>
              <a:ext cx="10160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\\SERVER\mac-share\塚本\アスクルばらしたpng\川クリーン\黄丸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986" y="6289778"/>
              <a:ext cx="10160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\\SERVER\mac-share\塚本\アスクルばらしたpng\川クリーン\黄丸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439" y="6289778"/>
              <a:ext cx="10160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\\SERVER\mac-share\塚本\アスクルばらしたpng\川クリーン\黄丸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345" y="6289778"/>
              <a:ext cx="10160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\\SERVER\mac-share\塚本\アスクルばらしたpng\川クリーン\黄丸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892" y="6289778"/>
              <a:ext cx="10160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\\SERVER\mac-share\塚本\アスクルばらしたpng\川クリーン\黄丸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800" y="6289778"/>
              <a:ext cx="10160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正方形/長方形 5"/>
          <p:cNvSpPr/>
          <p:nvPr/>
        </p:nvSpPr>
        <p:spPr>
          <a:xfrm>
            <a:off x="582477" y="6388107"/>
            <a:ext cx="9541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個人の方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773143" y="6380440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ご家族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863595" y="6361288"/>
            <a:ext cx="76174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町内会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985738" y="6306332"/>
            <a:ext cx="9541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サークル</a:t>
            </a:r>
            <a:endParaRPr lang="en-US" altLang="ja-JP" sz="1500" dirty="0">
              <a:solidFill>
                <a:schemeClr val="accent5">
                  <a:lumMod val="75000"/>
                </a:schemeClr>
              </a:solidFill>
              <a:latin typeface="小塚ゴシック Pr6N H" pitchFamily="34" charset="-128"/>
              <a:ea typeface="小塚ゴシック Pr6N H" pitchFamily="34" charset="-128"/>
            </a:endParaRPr>
          </a:p>
          <a:p>
            <a:pPr algn="ctr"/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団体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259926" y="6369527"/>
            <a:ext cx="5693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企業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6223246" y="6361287"/>
            <a:ext cx="95410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  <a:latin typeface="小塚ゴシック Pr6N H" pitchFamily="34" charset="-128"/>
                <a:ea typeface="小塚ゴシック Pr6N H" pitchFamily="34" charset="-128"/>
              </a:rPr>
              <a:t>友達同士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320887" y="6994950"/>
            <a:ext cx="588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回：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11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30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木</a:t>
            </a:r>
            <a:r>
              <a:rPr lang="zh-TW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曜日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午後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２</a:t>
            </a:r>
            <a:r>
              <a:rPr lang="zh-TW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時～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４</a:t>
            </a:r>
            <a:r>
              <a:rPr lang="zh-TW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385962" y="8605960"/>
            <a:ext cx="6380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①光クリーンパーク（</a:t>
            </a:r>
            <a:r>
              <a:rPr lang="en-US" altLang="ja-JP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13</a:t>
            </a: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</a:t>
            </a:r>
            <a:r>
              <a:rPr lang="en-US" altLang="ja-JP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45</a:t>
            </a: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分）　②坂田池公園駐車場（</a:t>
            </a:r>
            <a:r>
              <a:rPr lang="en-US" altLang="ja-JP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13</a:t>
            </a: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</a:t>
            </a:r>
            <a:r>
              <a:rPr lang="en-US" altLang="ja-JP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45</a:t>
            </a:r>
            <a:r>
              <a:rPr lang="ja-JP" altLang="en-US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分）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4CB3D7C-B0F5-E4CB-7F3F-7746DD354649}"/>
              </a:ext>
            </a:extLst>
          </p:cNvPr>
          <p:cNvGrpSpPr/>
          <p:nvPr/>
        </p:nvGrpSpPr>
        <p:grpSpPr>
          <a:xfrm>
            <a:off x="582477" y="8579207"/>
            <a:ext cx="756832" cy="523220"/>
            <a:chOff x="670967" y="7820056"/>
            <a:chExt cx="756832" cy="523220"/>
          </a:xfrm>
        </p:grpSpPr>
        <p:pic>
          <p:nvPicPr>
            <p:cNvPr id="29" name="Picture 6" descr="\\SERVER\mac-share\塚本\アスクルばらしたpng\川クリーン\赤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967" y="7832610"/>
              <a:ext cx="66040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759343" y="7820056"/>
              <a:ext cx="6684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6N B" pitchFamily="34" charset="-128"/>
                  <a:ea typeface="小塚ゴシック Pr6N B" pitchFamily="34" charset="-128"/>
                </a:rPr>
                <a:t>集合</a:t>
              </a:r>
              <a:endParaRPr lang="en-US" altLang="ja-JP" sz="1400" dirty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endParaRPr>
            </a:p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6N B" pitchFamily="34" charset="-128"/>
                  <a:ea typeface="小塚ゴシック Pr6N B" pitchFamily="34" charset="-128"/>
                </a:rPr>
                <a:t>場所</a:t>
              </a:r>
            </a:p>
          </p:txBody>
        </p:sp>
      </p:grpSp>
      <p:sp>
        <p:nvSpPr>
          <p:cNvPr id="33" name="正方形/長方形 32"/>
          <p:cNvSpPr/>
          <p:nvPr/>
        </p:nvSpPr>
        <p:spPr>
          <a:xfrm>
            <a:off x="667519" y="719973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小塚ゴシック Pr6N B" pitchFamily="34" charset="-128"/>
                <a:ea typeface="小塚ゴシック Pr6N B" pitchFamily="34" charset="-128"/>
              </a:rPr>
              <a:t>日時</a:t>
            </a:r>
            <a:endParaRPr lang="ja-JP" altLang="en-US" sz="1800" dirty="0">
              <a:solidFill>
                <a:schemeClr val="bg1"/>
              </a:solidFill>
              <a:latin typeface="小塚ゴシック Pr6N B" pitchFamily="34" charset="-128"/>
              <a:ea typeface="小塚ゴシック Pr6N B" pitchFamily="34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187337" y="9344974"/>
            <a:ext cx="14680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solidFill>
                  <a:schemeClr val="accent5">
                    <a:lumMod val="75000"/>
                  </a:schemeClr>
                </a:solidFill>
                <a:latin typeface="小塚ゴシック Pr6N B" pitchFamily="34" charset="-128"/>
                <a:ea typeface="小塚ゴシック Pr6N B" pitchFamily="34" charset="-128"/>
              </a:rPr>
              <a:t>要事前申し込み。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9612679-E3B5-CF29-0AD9-FB0423602BEF}"/>
              </a:ext>
            </a:extLst>
          </p:cNvPr>
          <p:cNvGrpSpPr/>
          <p:nvPr/>
        </p:nvGrpSpPr>
        <p:grpSpPr>
          <a:xfrm>
            <a:off x="1188720" y="7951343"/>
            <a:ext cx="6023637" cy="611328"/>
            <a:chOff x="825273" y="8402131"/>
            <a:chExt cx="6398769" cy="611328"/>
          </a:xfrm>
        </p:grpSpPr>
        <p:sp>
          <p:nvSpPr>
            <p:cNvPr id="17" name="正方形/長方形 16"/>
            <p:cNvSpPr/>
            <p:nvPr/>
          </p:nvSpPr>
          <p:spPr>
            <a:xfrm>
              <a:off x="841126" y="8459714"/>
              <a:ext cx="56656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コース ：第</a:t>
              </a:r>
              <a:r>
                <a:rPr lang="en-US" altLang="ja-JP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1</a:t>
              </a:r>
              <a:r>
                <a:rPr lang="ja-JP" altLang="en-US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回　光クリーンパーク～栗山ふれあい橋の約</a:t>
              </a:r>
              <a:r>
                <a:rPr lang="en-US" altLang="ja-JP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1</a:t>
              </a:r>
              <a:r>
                <a:rPr lang="ja-JP" altLang="en-US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時間 </a:t>
              </a:r>
              <a:endParaRPr lang="en-US" altLang="ja-JP" sz="1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r>
                <a:rPr lang="ja-JP" altLang="en-US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　　　　 第</a:t>
              </a:r>
              <a:r>
                <a:rPr lang="en-US" altLang="ja-JP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2</a:t>
              </a:r>
              <a:r>
                <a:rPr lang="ja-JP" altLang="en-US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回　坂田池周辺約</a:t>
              </a:r>
              <a:r>
                <a:rPr lang="en-US" altLang="ja-JP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1</a:t>
              </a:r>
              <a:r>
                <a:rPr lang="ja-JP" altLang="en-US" sz="1400" dirty="0">
                  <a:solidFill>
                    <a:schemeClr val="accent5">
                      <a:lumMod val="75000"/>
                    </a:schemeClr>
                  </a:solidFill>
                  <a:latin typeface="小塚ゴシック Pro B" pitchFamily="34" charset="-128"/>
                  <a:ea typeface="小塚ゴシック Pro B" pitchFamily="34" charset="-128"/>
                </a:rPr>
                <a:t>時間</a:t>
              </a:r>
            </a:p>
          </p:txBody>
        </p:sp>
        <p:cxnSp>
          <p:nvCxnSpPr>
            <p:cNvPr id="30" name="直線コネクタ 29"/>
            <p:cNvCxnSpPr>
              <a:cxnSpLocks/>
            </p:cNvCxnSpPr>
            <p:nvPr/>
          </p:nvCxnSpPr>
          <p:spPr>
            <a:xfrm>
              <a:off x="841126" y="8402131"/>
              <a:ext cx="6382916" cy="6193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cxnSpLocks/>
            </p:cNvCxnSpPr>
            <p:nvPr/>
          </p:nvCxnSpPr>
          <p:spPr>
            <a:xfrm>
              <a:off x="825273" y="9001438"/>
              <a:ext cx="6398769" cy="12021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正方形/長方形 34"/>
          <p:cNvSpPr/>
          <p:nvPr/>
        </p:nvSpPr>
        <p:spPr>
          <a:xfrm>
            <a:off x="551533" y="9013459"/>
            <a:ext cx="6660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dirty="0">
                <a:solidFill>
                  <a:schemeClr val="accent5">
                    <a:lumMod val="75000"/>
                  </a:schemeClr>
                </a:solidFill>
              </a:rPr>
              <a:t>●当日は飲み物と雨具をご持参ください。●動きやすい服装でご参加ください。</a:t>
            </a:r>
          </a:p>
          <a:p>
            <a:endParaRPr lang="ja-JP" altLang="en-US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693971" y="9411150"/>
            <a:ext cx="51520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625342" y="9604867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電話：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0475-77-7531</a:t>
            </a:r>
          </a:p>
          <a:p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特定非営利活動法人リンク</a:t>
            </a:r>
            <a:endParaRPr lang="en-US" altLang="ja-JP" sz="1800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山武郡横芝光町横芝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2272</a:t>
            </a:r>
            <a:endParaRPr lang="ja-JP" altLang="en-US" sz="1800" dirty="0">
              <a:solidFill>
                <a:schemeClr val="accent5">
                  <a:lumMod val="75000"/>
                </a:schemeClr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2DC1095-590F-0A83-21D6-535793D327FC}"/>
              </a:ext>
            </a:extLst>
          </p:cNvPr>
          <p:cNvGrpSpPr/>
          <p:nvPr/>
        </p:nvGrpSpPr>
        <p:grpSpPr>
          <a:xfrm>
            <a:off x="220844" y="9536418"/>
            <a:ext cx="3243494" cy="544915"/>
            <a:chOff x="1520866" y="9796423"/>
            <a:chExt cx="6254750" cy="166688"/>
          </a:xfrm>
        </p:grpSpPr>
        <p:pic>
          <p:nvPicPr>
            <p:cNvPr id="1031" name="Picture 7" descr="\\SERVER\mac-share\塚本\アスクルばらしたpng\川クリーン\川クリーン_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866" y="9796423"/>
              <a:ext cx="6254750" cy="16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正方形/長方形 39"/>
            <p:cNvSpPr/>
            <p:nvPr/>
          </p:nvSpPr>
          <p:spPr>
            <a:xfrm>
              <a:off x="1770658" y="9823472"/>
              <a:ext cx="5369666" cy="112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お問い合わせ・申込先</a:t>
              </a:r>
            </a:p>
          </p:txBody>
        </p:sp>
      </p:grpSp>
      <p:sp>
        <p:nvSpPr>
          <p:cNvPr id="2" name="正方形/長方形 1"/>
          <p:cNvSpPr/>
          <p:nvPr/>
        </p:nvSpPr>
        <p:spPr>
          <a:xfrm rot="20929498">
            <a:off x="787925" y="931537"/>
            <a:ext cx="628805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ノルディックウォークで</a:t>
            </a:r>
            <a:endParaRPr lang="en-US" altLang="ja-JP" sz="40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森林セラピー</a:t>
            </a:r>
            <a:endParaRPr lang="ja-JP" altLang="en-US" sz="80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7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参加者大募集 </a:t>
            </a:r>
            <a:r>
              <a:rPr lang="en-US" altLang="ja-JP" sz="7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!</a:t>
            </a:r>
            <a:endParaRPr lang="ja-JP" altLang="en-US" sz="72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C6E401C-9F15-6111-69AF-7C75B344586A}"/>
              </a:ext>
            </a:extLst>
          </p:cNvPr>
          <p:cNvGrpSpPr/>
          <p:nvPr/>
        </p:nvGrpSpPr>
        <p:grpSpPr>
          <a:xfrm>
            <a:off x="220845" y="10164468"/>
            <a:ext cx="3243494" cy="869225"/>
            <a:chOff x="1442097" y="9899894"/>
            <a:chExt cx="4974297" cy="130687"/>
          </a:xfrm>
        </p:grpSpPr>
        <p:pic>
          <p:nvPicPr>
            <p:cNvPr id="42" name="Picture 7" descr="\\SERVER\mac-share\塚本\アスクルばらしたpng\川クリーン\川クリーン_4.png">
              <a:extLst>
                <a:ext uri="{FF2B5EF4-FFF2-40B4-BE49-F238E27FC236}">
                  <a16:creationId xmlns:a16="http://schemas.microsoft.com/office/drawing/2014/main" id="{6F286C3E-FEE0-78E3-B268-A6424B641A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097" y="9899894"/>
              <a:ext cx="4974297" cy="89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BA14287B-B1E9-6F28-2136-CA933D4BD0D6}"/>
                </a:ext>
              </a:extLst>
            </p:cNvPr>
            <p:cNvSpPr/>
            <p:nvPr/>
          </p:nvSpPr>
          <p:spPr>
            <a:xfrm>
              <a:off x="1604746" y="9905642"/>
              <a:ext cx="4811648" cy="124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主催：特定非営利活動法人リンク</a:t>
              </a:r>
              <a:endPara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r>
                <a:rPr lang="ja-JP" altLang="en-US" sz="1400" dirty="0">
                  <a:solidFill>
                    <a:schemeClr val="bg1"/>
                  </a:solidFill>
                  <a:latin typeface="小塚ゴシック Pro B" pitchFamily="34" charset="-128"/>
                  <a:ea typeface="小塚ゴシック Pro B" pitchFamily="34" charset="-128"/>
                </a:rPr>
                <a:t>共催：横芝光町</a:t>
              </a:r>
              <a:endParaRPr lang="en-US" altLang="ja-JP" sz="1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  <a:p>
              <a:endParaRPr lang="en-US" altLang="ja-JP" sz="20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4EE9F3B6-4292-4550-80F1-E17361C1C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005" y="7135240"/>
            <a:ext cx="1050976" cy="112846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7A3E4D8-11A5-7612-0636-190A1E083A4A}"/>
              </a:ext>
            </a:extLst>
          </p:cNvPr>
          <p:cNvSpPr/>
          <p:nvPr/>
        </p:nvSpPr>
        <p:spPr>
          <a:xfrm>
            <a:off x="-590808" y="26881"/>
            <a:ext cx="6333333" cy="51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令和</a:t>
            </a:r>
            <a:r>
              <a:rPr lang="ja-JP" altLang="en-US" dirty="0">
                <a:solidFill>
                  <a:schemeClr val="tx1"/>
                </a:solidFill>
              </a:rPr>
              <a:t>５</a:t>
            </a:r>
            <a:r>
              <a:rPr kumimoji="1" lang="ja-JP" altLang="en-US" dirty="0">
                <a:solidFill>
                  <a:schemeClr val="tx1"/>
                </a:solidFill>
              </a:rPr>
              <a:t>年度横芝光町</a:t>
            </a:r>
            <a:r>
              <a:rPr lang="ja-JP" altLang="en-US" dirty="0">
                <a:solidFill>
                  <a:schemeClr val="tx1"/>
                </a:solidFill>
              </a:rPr>
              <a:t>ゲートキーパー養成講座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490698D-D041-7F49-DF65-827686D8AFC8}"/>
              </a:ext>
            </a:extLst>
          </p:cNvPr>
          <p:cNvSpPr/>
          <p:nvPr/>
        </p:nvSpPr>
        <p:spPr>
          <a:xfrm>
            <a:off x="1331407" y="7451447"/>
            <a:ext cx="588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回：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12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21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木</a:t>
            </a:r>
            <a:r>
              <a:rPr lang="zh-TW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曜日</a:t>
            </a:r>
            <a:r>
              <a:rPr lang="en-US" altLang="ja-JP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 </a:t>
            </a:r>
            <a:r>
              <a:rPr lang="zh-TW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午</a:t>
            </a: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後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２</a:t>
            </a:r>
            <a:r>
              <a:rPr lang="zh-TW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時～</a:t>
            </a: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４</a:t>
            </a:r>
            <a:r>
              <a:rPr lang="zh-TW" altLang="en-US" sz="1800" dirty="0">
                <a:solidFill>
                  <a:schemeClr val="accent5">
                    <a:lumMod val="75000"/>
                  </a:schemeClr>
                </a:solidFill>
                <a:latin typeface="小塚ゴシック Pro B" pitchFamily="34" charset="-128"/>
                <a:ea typeface="小塚ゴシック Pro B" pitchFamily="34" charset="-128"/>
              </a:rPr>
              <a:t>時</a:t>
            </a:r>
          </a:p>
        </p:txBody>
      </p:sp>
      <p:sp>
        <p:nvSpPr>
          <p:cNvPr id="23" name="角丸四角形 25">
            <a:extLst>
              <a:ext uri="{FF2B5EF4-FFF2-40B4-BE49-F238E27FC236}">
                <a16:creationId xmlns:a16="http://schemas.microsoft.com/office/drawing/2014/main" id="{5AE50668-5B76-5E96-D16F-ABAE82B39799}"/>
              </a:ext>
            </a:extLst>
          </p:cNvPr>
          <p:cNvSpPr/>
          <p:nvPr/>
        </p:nvSpPr>
        <p:spPr>
          <a:xfrm>
            <a:off x="6072199" y="10463123"/>
            <a:ext cx="1606409" cy="32010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504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9007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511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8015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518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7022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6526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6029" algn="l" defTabSz="1019007" rtl="0" eaLnBrk="1" latinLnBrk="0" hangingPunct="1">
              <a:defRPr kumimoji="1" sz="200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申込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933F8B9-2849-45F6-2EC1-14648F7FA0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97" y="9476970"/>
            <a:ext cx="902867" cy="9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18820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167</Words>
  <Application>Microsoft Office PowerPoint</Application>
  <PresentationFormat>ユーザー設定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HGP創英角ｺﾞｼｯｸUB</vt:lpstr>
      <vt:lpstr>メイリオ</vt:lpstr>
      <vt:lpstr>小塚ゴシック Pr6N B</vt:lpstr>
      <vt:lpstr>小塚ゴシック Pr6N H</vt:lpstr>
      <vt:lpstr>小塚ゴシック Pro B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2023-10-10T00:27:04Z</dcterms:modified>
</cp:coreProperties>
</file>