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757"/>
    <a:srgbClr val="35B597"/>
    <a:srgbClr val="EC6D81"/>
    <a:srgbClr val="E40081"/>
    <a:srgbClr val="231815"/>
    <a:srgbClr val="221814"/>
    <a:srgbClr val="C23C5B"/>
    <a:srgbClr val="751C35"/>
    <a:srgbClr val="E94708"/>
    <a:srgbClr val="906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42" y="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11.emf"/><Relationship Id="rId5" Type="http://schemas.openxmlformats.org/officeDocument/2006/relationships/image" Target="../media/image4.emf"/><Relationship Id="rId10" Type="http://schemas.openxmlformats.org/officeDocument/2006/relationships/image" Target="../media/image10.emf"/><Relationship Id="rId4" Type="http://schemas.openxmlformats.org/officeDocument/2006/relationships/image" Target="../media/image3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8" y="-287"/>
            <a:ext cx="7783747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23" y="2174292"/>
            <a:ext cx="6811308" cy="425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08" y="2351053"/>
            <a:ext cx="1429472" cy="2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386" y="2348150"/>
            <a:ext cx="1429472" cy="2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522706"/>
            <a:ext cx="6108319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10892" y="1575293"/>
            <a:ext cx="5596404" cy="365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72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～家庭・家計の悩み、仕事の悩みを話してみませんか～</a:t>
            </a:r>
            <a:endParaRPr lang="zh-CN" altLang="en-US" sz="1772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23" y="6795896"/>
            <a:ext cx="1353600" cy="13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95719" y="6961293"/>
            <a:ext cx="105670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相談</a:t>
            </a:r>
          </a:p>
          <a:p>
            <a:r>
              <a:rPr lang="ja-JP" altLang="en-US" sz="3400" dirty="0">
                <a:solidFill>
                  <a:schemeClr val="bg1"/>
                </a:solidFill>
                <a:latin typeface="+mj-ea"/>
                <a:ea typeface="+mj-ea"/>
              </a:rPr>
              <a:t>無料</a:t>
            </a:r>
            <a:endParaRPr lang="zh-CN" altLang="en-US" sz="3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569" y="2260573"/>
            <a:ext cx="2112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S PGothic" pitchFamily="34" charset="-128"/>
                <a:ea typeface="MS PGothic" pitchFamily="34" charset="-128"/>
              </a:rPr>
              <a:t>令和</a:t>
            </a:r>
            <a:r>
              <a:rPr lang="en-US" altLang="ja-JP" sz="2000" dirty="0">
                <a:latin typeface="MS PGothic" pitchFamily="34" charset="-128"/>
                <a:ea typeface="MS PGothic" pitchFamily="34" charset="-128"/>
              </a:rPr>
              <a:t>2</a:t>
            </a:r>
            <a:r>
              <a:rPr lang="ja-JP" altLang="en-US" sz="2000" dirty="0">
                <a:latin typeface="MS PGothic" pitchFamily="34" charset="-128"/>
                <a:ea typeface="MS PGothic" pitchFamily="34" charset="-128"/>
              </a:rPr>
              <a:t>年度相談日</a:t>
            </a:r>
            <a:endParaRPr lang="zh-CN" altLang="en-US" sz="20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91375" y="5997372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MS PGothic" pitchFamily="34" charset="-128"/>
                <a:ea typeface="MS PGothic" pitchFamily="34" charset="-128"/>
              </a:rPr>
              <a:t>九十九里町　保健福祉センター　相談室</a:t>
            </a:r>
            <a:endParaRPr lang="zh-CN" altLang="en-US" sz="18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21987" y="7239711"/>
            <a:ext cx="104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 場</a:t>
            </a:r>
          </a:p>
        </p:txBody>
      </p:sp>
      <p:pic>
        <p:nvPicPr>
          <p:cNvPr id="69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835" y="6987563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928" y="6607792"/>
            <a:ext cx="4910613" cy="66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963929" y="6703166"/>
            <a:ext cx="4281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35B597"/>
                </a:solidFill>
              </a:rPr>
              <a:t>個別形式なので、専門的なアドバイスを受けられます。</a:t>
            </a:r>
            <a:endParaRPr lang="en-US" altLang="ja-JP" sz="1400" dirty="0">
              <a:solidFill>
                <a:srgbClr val="35B597"/>
              </a:solidFill>
            </a:endParaRPr>
          </a:p>
          <a:p>
            <a:r>
              <a:rPr lang="en-US" altLang="ja-JP" sz="1400" dirty="0">
                <a:solidFill>
                  <a:srgbClr val="35B597"/>
                </a:solidFill>
              </a:rPr>
              <a:t>(</a:t>
            </a:r>
            <a:r>
              <a:rPr lang="ja-JP" altLang="en-US" sz="1400" dirty="0">
                <a:solidFill>
                  <a:srgbClr val="35B597"/>
                </a:solidFill>
              </a:rPr>
              <a:t>守秘義務を厳守します</a:t>
            </a:r>
            <a:r>
              <a:rPr lang="en-US" altLang="ja-JP" sz="1400" dirty="0">
                <a:solidFill>
                  <a:srgbClr val="35B597"/>
                </a:solidFill>
              </a:rPr>
              <a:t>)</a:t>
            </a:r>
            <a:endParaRPr lang="zh-CN" altLang="en-US" sz="1400" dirty="0">
              <a:solidFill>
                <a:srgbClr val="35B597"/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8487866"/>
            <a:ext cx="6120000" cy="7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98" y="9236393"/>
            <a:ext cx="936000" cy="1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98" y="9937433"/>
            <a:ext cx="936000" cy="1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65412" y="9232871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35B597"/>
                </a:solidFill>
              </a:rPr>
              <a:t>お申込み</a:t>
            </a:r>
          </a:p>
          <a:p>
            <a:r>
              <a:rPr lang="ja-JP" altLang="en-US" sz="2400" dirty="0">
                <a:solidFill>
                  <a:srgbClr val="35B597"/>
                </a:solidFill>
              </a:rPr>
              <a:t>お問い合わせ</a:t>
            </a:r>
            <a:endParaRPr lang="zh-CN" altLang="en-US" sz="2400" dirty="0">
              <a:solidFill>
                <a:srgbClr val="35B597"/>
              </a:solidFill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678" y="8794288"/>
            <a:ext cx="987189" cy="47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678" y="9481818"/>
            <a:ext cx="992051" cy="43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732141" y="8583251"/>
            <a:ext cx="3469219" cy="812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39" dirty="0">
                <a:latin typeface="MS PGothic" pitchFamily="34" charset="-128"/>
                <a:ea typeface="MS PGothic" pitchFamily="34" charset="-128"/>
              </a:rPr>
              <a:t>0475-77-7531</a:t>
            </a:r>
          </a:p>
          <a:p>
            <a:r>
              <a:rPr lang="en-US" altLang="ja-JP" sz="2339" dirty="0">
                <a:latin typeface="MS PGothic" pitchFamily="34" charset="-128"/>
                <a:ea typeface="MS PGothic" pitchFamily="34" charset="-128"/>
              </a:rPr>
              <a:t>0475-77-7532</a:t>
            </a:r>
            <a:r>
              <a:rPr lang="zh-CN" altLang="en-US" sz="2339" dirty="0">
                <a:latin typeface="MS PGothic" pitchFamily="34" charset="-128"/>
                <a:ea typeface="MS PGothic" pitchFamily="34" charset="-128"/>
              </a:rPr>
              <a:t> 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（平日：</a:t>
            </a:r>
            <a:r>
              <a:rPr lang="en-US" altLang="ja-JP" sz="1200" dirty="0">
                <a:latin typeface="MS PGothic" pitchFamily="34" charset="-128"/>
                <a:ea typeface="MS PGothic" pitchFamily="34" charset="-128"/>
              </a:rPr>
              <a:t>9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zh-CN" sz="1200" dirty="0">
                <a:latin typeface="MS PGothic" pitchFamily="34" charset="-128"/>
                <a:ea typeface="MS PGothic" pitchFamily="34" charset="-128"/>
              </a:rPr>
              <a:t>00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～</a:t>
            </a:r>
            <a:r>
              <a:rPr lang="en-US" altLang="zh-CN" sz="1200" dirty="0">
                <a:latin typeface="MS PGothic" pitchFamily="34" charset="-128"/>
                <a:ea typeface="MS PGothic" pitchFamily="34" charset="-128"/>
              </a:rPr>
              <a:t>18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zh-CN" sz="1200" dirty="0">
                <a:latin typeface="MS PGothic" pitchFamily="34" charset="-128"/>
                <a:ea typeface="MS PGothic" pitchFamily="34" charset="-128"/>
              </a:rPr>
              <a:t>00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）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27588" y="943091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0475-77-7538</a:t>
            </a:r>
            <a:endParaRPr lang="zh-CN" altLang="en-US" sz="1276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66342" y="9873321"/>
            <a:ext cx="4196983" cy="4850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76" dirty="0">
                <a:latin typeface="MS PGothic" pitchFamily="34" charset="-128"/>
                <a:ea typeface="MS PGothic" pitchFamily="34" charset="-128"/>
              </a:rPr>
              <a:t>中核地域生活活支援センターさんネット（千葉県委託事業）</a:t>
            </a:r>
            <a:endParaRPr lang="en-US" altLang="ja-JP" sz="1276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1276" dirty="0">
                <a:latin typeface="MS PGothic" pitchFamily="34" charset="-128"/>
                <a:ea typeface="MS PGothic" pitchFamily="34" charset="-128"/>
              </a:rPr>
              <a:t>さんぶ生活相談センターリンクサポート（千葉県委託事業）</a:t>
            </a:r>
            <a:endParaRPr lang="zh-CN" altLang="en-US" sz="1276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66342" y="8852904"/>
            <a:ext cx="63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電話</a:t>
            </a:r>
            <a:endParaRPr lang="zh-CN" altLang="en-US" sz="16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603464" y="9475096"/>
            <a:ext cx="1032123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FAX</a:t>
            </a:r>
            <a:endParaRPr lang="zh-CN" altLang="en-US" sz="20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54" y="807075"/>
            <a:ext cx="66191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C6D8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九十九里町暮らしと仕事の相談会</a:t>
            </a:r>
            <a:endParaRPr lang="en-US" altLang="ja-JP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EC6D8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A03C55C-722F-41FA-82CC-BF00EEB67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192269"/>
              </p:ext>
            </p:extLst>
          </p:nvPr>
        </p:nvGraphicFramePr>
        <p:xfrm>
          <a:off x="587703" y="2712843"/>
          <a:ext cx="6590547" cy="3588223"/>
        </p:xfrm>
        <a:graphic>
          <a:graphicData uri="http://schemas.openxmlformats.org/drawingml/2006/table">
            <a:tbl>
              <a:tblPr firstRow="1" firstCol="1" bandRow="1"/>
              <a:tblGrid>
                <a:gridCol w="3279411">
                  <a:extLst>
                    <a:ext uri="{9D8B030D-6E8A-4147-A177-3AD203B41FA5}">
                      <a16:colId xmlns:a16="http://schemas.microsoft.com/office/drawing/2014/main" val="3627001375"/>
                    </a:ext>
                  </a:extLst>
                </a:gridCol>
                <a:gridCol w="3311136">
                  <a:extLst>
                    <a:ext uri="{9D8B030D-6E8A-4147-A177-3AD203B41FA5}">
                      <a16:colId xmlns:a16="http://schemas.microsoft.com/office/drawing/2014/main" val="2050738464"/>
                    </a:ext>
                  </a:extLst>
                </a:gridCol>
              </a:tblGrid>
              <a:tr h="5986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暮らしの相談</a:t>
                      </a:r>
                      <a:endParaRPr lang="ja-JP" sz="11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20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就労相談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（ハローワーク千葉南）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746427"/>
                  </a:ext>
                </a:extLst>
              </a:tr>
              <a:tr h="5986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暮らしの相談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暮らしの相談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58734"/>
                  </a:ext>
                </a:extLst>
              </a:tr>
              <a:tr h="5986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就労相談（ハローワーク千葉南）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暮らしの相談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332398"/>
                  </a:ext>
                </a:extLst>
              </a:tr>
              <a:tr h="5986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暮らしの相談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成年後見及び相続・遺言等</a:t>
                      </a:r>
                      <a:r>
                        <a:rPr lang="ja-JP" altLang="en-US" sz="8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（リーガル</a:t>
                      </a:r>
                      <a:r>
                        <a:rPr lang="ja-JP" sz="8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サポートちば）</a:t>
                      </a:r>
                      <a:endParaRPr lang="ja-JP" sz="10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16208"/>
                  </a:ext>
                </a:extLst>
              </a:tr>
              <a:tr h="59516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就労相談（ハローワーク千葉南）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就労相談（ハローワーク千葉南）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305934"/>
                  </a:ext>
                </a:extLst>
              </a:tr>
              <a:tr h="5986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成年後見及び相続・遺言等</a:t>
                      </a:r>
                      <a:r>
                        <a:rPr lang="ja-JP" sz="8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8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リーガル</a:t>
                      </a:r>
                      <a:r>
                        <a:rPr lang="ja-JP" sz="8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サポートちば）</a:t>
                      </a:r>
                      <a:endParaRPr lang="ja-JP" sz="10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時～</a:t>
                      </a:r>
                      <a:r>
                        <a:rPr lang="en-US" altLang="ja-JP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4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時</a:t>
                      </a:r>
                      <a:endParaRPr lang="ja-JP" sz="14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rgbClr val="852728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暮らしの相談</a:t>
                      </a:r>
                      <a:endParaRPr lang="ja-JP" sz="1600" b="1" dirty="0">
                        <a:solidFill>
                          <a:srgbClr val="4D4436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31407"/>
                  </a:ext>
                </a:extLst>
              </a:tr>
            </a:tbl>
          </a:graphicData>
        </a:graphic>
      </p:graphicFrame>
      <p:sp>
        <p:nvSpPr>
          <p:cNvPr id="57" name="TextBox 21">
            <a:extLst>
              <a:ext uri="{FF2B5EF4-FFF2-40B4-BE49-F238E27FC236}">
                <a16:creationId xmlns:a16="http://schemas.microsoft.com/office/drawing/2014/main" id="{D69D2BE8-401D-4CE5-8063-FB83D416AAFE}"/>
              </a:ext>
            </a:extLst>
          </p:cNvPr>
          <p:cNvSpPr txBox="1"/>
          <p:nvPr/>
        </p:nvSpPr>
        <p:spPr>
          <a:xfrm>
            <a:off x="1389356" y="8001801"/>
            <a:ext cx="5627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S PGothic" pitchFamily="34" charset="-128"/>
                <a:ea typeface="MS PGothic" pitchFamily="34" charset="-128"/>
              </a:rPr>
              <a:t>＊新型コロナウイルス感染拡大防止のため、やむを得ず中止する場合がございます。事前に下記までご連絡下さい。</a:t>
            </a:r>
            <a:endParaRPr lang="zh-CN" altLang="en-US" sz="12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8" name="TextBox 52">
            <a:extLst>
              <a:ext uri="{FF2B5EF4-FFF2-40B4-BE49-F238E27FC236}">
                <a16:creationId xmlns:a16="http://schemas.microsoft.com/office/drawing/2014/main" id="{95607239-7179-4317-99A4-C7B606B8F95A}"/>
              </a:ext>
            </a:extLst>
          </p:cNvPr>
          <p:cNvSpPr txBox="1"/>
          <p:nvPr/>
        </p:nvSpPr>
        <p:spPr>
          <a:xfrm>
            <a:off x="1729132" y="7566827"/>
            <a:ext cx="14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35B597"/>
                </a:solidFill>
                <a:latin typeface="+mj-ea"/>
                <a:ea typeface="+mj-ea"/>
              </a:rPr>
              <a:t>対象者</a:t>
            </a:r>
            <a:endParaRPr lang="zh-CN" altLang="en-US" sz="2400" dirty="0">
              <a:solidFill>
                <a:srgbClr val="35B597"/>
              </a:solidFill>
              <a:latin typeface="+mj-ea"/>
              <a:ea typeface="+mj-ea"/>
            </a:endParaRPr>
          </a:p>
        </p:txBody>
      </p:sp>
      <p:sp>
        <p:nvSpPr>
          <p:cNvPr id="59" name="TextBox 21">
            <a:extLst>
              <a:ext uri="{FF2B5EF4-FFF2-40B4-BE49-F238E27FC236}">
                <a16:creationId xmlns:a16="http://schemas.microsoft.com/office/drawing/2014/main" id="{C002163B-EC11-49B2-8A8A-C63A16DD7C93}"/>
              </a:ext>
            </a:extLst>
          </p:cNvPr>
          <p:cNvSpPr txBox="1"/>
          <p:nvPr/>
        </p:nvSpPr>
        <p:spPr>
          <a:xfrm>
            <a:off x="2958573" y="7604887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MS PGothic" pitchFamily="34" charset="-128"/>
                <a:ea typeface="MS PGothic" pitchFamily="34" charset="-128"/>
              </a:rPr>
              <a:t>九十九里町にお住いの方</a:t>
            </a:r>
            <a:endParaRPr lang="zh-CN" altLang="en-US" sz="18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6" name="TextBox 21">
            <a:extLst>
              <a:ext uri="{FF2B5EF4-FFF2-40B4-BE49-F238E27FC236}">
                <a16:creationId xmlns:a16="http://schemas.microsoft.com/office/drawing/2014/main" id="{AD490F8E-F43C-4760-ACBE-163E6DA4798D}"/>
              </a:ext>
            </a:extLst>
          </p:cNvPr>
          <p:cNvSpPr txBox="1"/>
          <p:nvPr/>
        </p:nvSpPr>
        <p:spPr>
          <a:xfrm>
            <a:off x="2977322" y="7299217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MS PGothic" pitchFamily="34" charset="-128"/>
                <a:ea typeface="MS PGothic" pitchFamily="34" charset="-128"/>
              </a:rPr>
              <a:t>九十九里町　保健福祉センター　相談室</a:t>
            </a:r>
            <a:endParaRPr lang="zh-CN" altLang="en-US" sz="18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12FA0D6-8A35-4269-B032-3C3F3AFE99C6}"/>
              </a:ext>
            </a:extLst>
          </p:cNvPr>
          <p:cNvSpPr/>
          <p:nvPr/>
        </p:nvSpPr>
        <p:spPr>
          <a:xfrm>
            <a:off x="2169432" y="2755103"/>
            <a:ext cx="1392572" cy="5197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終了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8DDACDC6-5254-436F-A1A6-73F7C3F972F5}"/>
              </a:ext>
            </a:extLst>
          </p:cNvPr>
          <p:cNvSpPr/>
          <p:nvPr/>
        </p:nvSpPr>
        <p:spPr>
          <a:xfrm>
            <a:off x="2169432" y="3362137"/>
            <a:ext cx="1392572" cy="5197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終了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8" y="-287"/>
            <a:ext cx="7783747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23" y="1541489"/>
            <a:ext cx="6811308" cy="509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697" y="1709864"/>
            <a:ext cx="1429472" cy="2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393" y="1723924"/>
            <a:ext cx="1429472" cy="2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009117"/>
            <a:ext cx="6108319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306697" y="1083877"/>
            <a:ext cx="5596404" cy="365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72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～家庭・家計の悩み、仕事の悩みを話してみませんか～</a:t>
            </a:r>
            <a:endParaRPr lang="zh-CN" altLang="en-US" sz="1772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22" y="7054767"/>
            <a:ext cx="1353600" cy="13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93693" y="7193496"/>
            <a:ext cx="105670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相談</a:t>
            </a:r>
          </a:p>
          <a:p>
            <a:r>
              <a:rPr lang="ja-JP" altLang="en-US" sz="3400" dirty="0">
                <a:solidFill>
                  <a:schemeClr val="bg1"/>
                </a:solidFill>
                <a:latin typeface="+mj-ea"/>
                <a:ea typeface="+mj-ea"/>
              </a:rPr>
              <a:t>無料</a:t>
            </a:r>
            <a:endParaRPr lang="zh-CN" altLang="en-US" sz="3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6286" y="1618759"/>
            <a:ext cx="2112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S PGothic" pitchFamily="34" charset="-128"/>
                <a:ea typeface="MS PGothic" pitchFamily="34" charset="-128"/>
              </a:rPr>
              <a:t>令和</a:t>
            </a:r>
            <a:r>
              <a:rPr lang="en-US" altLang="ja-JP" sz="2000" dirty="0">
                <a:latin typeface="MS PGothic" pitchFamily="34" charset="-128"/>
                <a:ea typeface="MS PGothic" pitchFamily="34" charset="-128"/>
              </a:rPr>
              <a:t>2</a:t>
            </a:r>
            <a:r>
              <a:rPr lang="ja-JP" altLang="en-US" sz="2000" dirty="0">
                <a:latin typeface="MS PGothic" pitchFamily="34" charset="-128"/>
                <a:ea typeface="MS PGothic" pitchFamily="34" charset="-128"/>
              </a:rPr>
              <a:t>年度相談日</a:t>
            </a:r>
            <a:endParaRPr lang="zh-CN" altLang="en-US" sz="20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21987" y="7239711"/>
            <a:ext cx="104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 場</a:t>
            </a: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899" y="6689822"/>
            <a:ext cx="4447868" cy="66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854861" y="6793157"/>
            <a:ext cx="4295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35B597"/>
                </a:solidFill>
              </a:rPr>
              <a:t>個別形式なので、専門的なアドバイスを受けられます。</a:t>
            </a:r>
            <a:endParaRPr lang="en-US" altLang="ja-JP" sz="1400" dirty="0">
              <a:solidFill>
                <a:srgbClr val="35B597"/>
              </a:solidFill>
            </a:endParaRPr>
          </a:p>
          <a:p>
            <a:r>
              <a:rPr lang="en-US" altLang="ja-JP" sz="1400" dirty="0">
                <a:solidFill>
                  <a:srgbClr val="35B597"/>
                </a:solidFill>
              </a:rPr>
              <a:t>(</a:t>
            </a:r>
            <a:r>
              <a:rPr lang="ja-JP" altLang="en-US" sz="1400" dirty="0">
                <a:solidFill>
                  <a:srgbClr val="35B597"/>
                </a:solidFill>
              </a:rPr>
              <a:t>守秘義務を厳守します</a:t>
            </a:r>
            <a:r>
              <a:rPr lang="en-US" altLang="ja-JP" sz="1400" dirty="0">
                <a:solidFill>
                  <a:srgbClr val="35B597"/>
                </a:solidFill>
              </a:rPr>
              <a:t>)</a:t>
            </a:r>
            <a:endParaRPr lang="zh-CN" altLang="en-US" sz="1400" dirty="0">
              <a:solidFill>
                <a:srgbClr val="35B597"/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8487866"/>
            <a:ext cx="6120000" cy="7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98" y="9236393"/>
            <a:ext cx="936000" cy="1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98" y="9937433"/>
            <a:ext cx="936000" cy="1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65412" y="9232871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35B597"/>
                </a:solidFill>
              </a:rPr>
              <a:t>お申込み</a:t>
            </a:r>
          </a:p>
          <a:p>
            <a:r>
              <a:rPr lang="ja-JP" altLang="en-US" sz="2400" dirty="0">
                <a:solidFill>
                  <a:srgbClr val="35B597"/>
                </a:solidFill>
              </a:rPr>
              <a:t>お問い合わせ</a:t>
            </a:r>
            <a:endParaRPr lang="zh-CN" altLang="en-US" sz="2400" dirty="0">
              <a:solidFill>
                <a:srgbClr val="35B597"/>
              </a:solidFill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678" y="8794288"/>
            <a:ext cx="987189" cy="47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678" y="9481818"/>
            <a:ext cx="992051" cy="43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732141" y="8583251"/>
            <a:ext cx="3469219" cy="812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39" dirty="0">
                <a:latin typeface="MS PGothic" pitchFamily="34" charset="-128"/>
                <a:ea typeface="MS PGothic" pitchFamily="34" charset="-128"/>
              </a:rPr>
              <a:t>0475-77-7531</a:t>
            </a:r>
          </a:p>
          <a:p>
            <a:r>
              <a:rPr lang="en-US" altLang="ja-JP" sz="2339" dirty="0">
                <a:latin typeface="MS PGothic" pitchFamily="34" charset="-128"/>
                <a:ea typeface="MS PGothic" pitchFamily="34" charset="-128"/>
              </a:rPr>
              <a:t>0475-77-7532</a:t>
            </a:r>
            <a:r>
              <a:rPr lang="zh-CN" altLang="en-US" sz="2339" dirty="0">
                <a:latin typeface="MS PGothic" pitchFamily="34" charset="-128"/>
                <a:ea typeface="MS PGothic" pitchFamily="34" charset="-128"/>
              </a:rPr>
              <a:t> 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（平日：</a:t>
            </a:r>
            <a:r>
              <a:rPr lang="en-US" altLang="ja-JP" sz="1200" dirty="0">
                <a:latin typeface="MS PGothic" pitchFamily="34" charset="-128"/>
                <a:ea typeface="MS PGothic" pitchFamily="34" charset="-128"/>
              </a:rPr>
              <a:t>9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zh-CN" sz="1200" dirty="0">
                <a:latin typeface="MS PGothic" pitchFamily="34" charset="-128"/>
                <a:ea typeface="MS PGothic" pitchFamily="34" charset="-128"/>
              </a:rPr>
              <a:t>00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～</a:t>
            </a:r>
            <a:r>
              <a:rPr lang="en-US" altLang="zh-CN" sz="1200" dirty="0">
                <a:latin typeface="MS PGothic" pitchFamily="34" charset="-128"/>
                <a:ea typeface="MS PGothic" pitchFamily="34" charset="-128"/>
              </a:rPr>
              <a:t>18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zh-CN" sz="1200" dirty="0">
                <a:latin typeface="MS PGothic" pitchFamily="34" charset="-128"/>
                <a:ea typeface="MS PGothic" pitchFamily="34" charset="-128"/>
              </a:rPr>
              <a:t>00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）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27588" y="943091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0475-77-7538</a:t>
            </a:r>
            <a:endParaRPr lang="zh-CN" altLang="en-US" sz="1276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66342" y="9873321"/>
            <a:ext cx="4196983" cy="4850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76" dirty="0">
                <a:latin typeface="MS PGothic" pitchFamily="34" charset="-128"/>
                <a:ea typeface="MS PGothic" pitchFamily="34" charset="-128"/>
              </a:rPr>
              <a:t>中核地域生活活支援センターさんネット（千葉県委託事業）</a:t>
            </a:r>
            <a:endParaRPr lang="en-US" altLang="ja-JP" sz="1276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1276" dirty="0">
                <a:latin typeface="MS PGothic" pitchFamily="34" charset="-128"/>
                <a:ea typeface="MS PGothic" pitchFamily="34" charset="-128"/>
              </a:rPr>
              <a:t>さんぶ生活相談センターリンクサポート（千葉県委託事業）</a:t>
            </a:r>
            <a:endParaRPr lang="zh-CN" altLang="en-US" sz="1276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66342" y="8852904"/>
            <a:ext cx="63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電話</a:t>
            </a:r>
            <a:endParaRPr lang="zh-CN" altLang="en-US" sz="16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603464" y="9475096"/>
            <a:ext cx="1032123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FAX</a:t>
            </a:r>
            <a:endParaRPr lang="zh-CN" altLang="en-US" sz="20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112" y="405256"/>
            <a:ext cx="66191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C6D8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横芝光町暮らしのお悩み相談会</a:t>
            </a:r>
            <a:endParaRPr lang="en-US" altLang="ja-JP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EC6D8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57" name="TextBox 21">
            <a:extLst>
              <a:ext uri="{FF2B5EF4-FFF2-40B4-BE49-F238E27FC236}">
                <a16:creationId xmlns:a16="http://schemas.microsoft.com/office/drawing/2014/main" id="{D69D2BE8-401D-4CE5-8063-FB83D416AAFE}"/>
              </a:ext>
            </a:extLst>
          </p:cNvPr>
          <p:cNvSpPr txBox="1"/>
          <p:nvPr/>
        </p:nvSpPr>
        <p:spPr>
          <a:xfrm>
            <a:off x="1729132" y="8001801"/>
            <a:ext cx="5287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S PGothic" pitchFamily="34" charset="-128"/>
                <a:ea typeface="MS PGothic" pitchFamily="34" charset="-128"/>
              </a:rPr>
              <a:t>＊新型コロナウイルス感染拡大防止のため、やむを得ず中止する場合がございます。事前に下記までご連絡下さい。</a:t>
            </a:r>
            <a:endParaRPr lang="zh-CN" altLang="en-US" sz="12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8" name="TextBox 52">
            <a:extLst>
              <a:ext uri="{FF2B5EF4-FFF2-40B4-BE49-F238E27FC236}">
                <a16:creationId xmlns:a16="http://schemas.microsoft.com/office/drawing/2014/main" id="{95607239-7179-4317-99A4-C7B606B8F95A}"/>
              </a:ext>
            </a:extLst>
          </p:cNvPr>
          <p:cNvSpPr txBox="1"/>
          <p:nvPr/>
        </p:nvSpPr>
        <p:spPr>
          <a:xfrm>
            <a:off x="1729132" y="7566827"/>
            <a:ext cx="14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35B597"/>
                </a:solidFill>
                <a:latin typeface="+mj-ea"/>
                <a:ea typeface="+mj-ea"/>
              </a:rPr>
              <a:t>対象者</a:t>
            </a:r>
            <a:endParaRPr lang="zh-CN" altLang="en-US" sz="2400" dirty="0">
              <a:solidFill>
                <a:srgbClr val="35B597"/>
              </a:solidFill>
              <a:latin typeface="+mj-ea"/>
              <a:ea typeface="+mj-ea"/>
            </a:endParaRPr>
          </a:p>
        </p:txBody>
      </p:sp>
      <p:sp>
        <p:nvSpPr>
          <p:cNvPr id="59" name="TextBox 21">
            <a:extLst>
              <a:ext uri="{FF2B5EF4-FFF2-40B4-BE49-F238E27FC236}">
                <a16:creationId xmlns:a16="http://schemas.microsoft.com/office/drawing/2014/main" id="{C002163B-EC11-49B2-8A8A-C63A16DD7C93}"/>
              </a:ext>
            </a:extLst>
          </p:cNvPr>
          <p:cNvSpPr txBox="1"/>
          <p:nvPr/>
        </p:nvSpPr>
        <p:spPr>
          <a:xfrm>
            <a:off x="2958573" y="760488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MS PGothic" pitchFamily="34" charset="-128"/>
                <a:ea typeface="MS PGothic" pitchFamily="34" charset="-128"/>
              </a:rPr>
              <a:t>横芝光町にお住いの方</a:t>
            </a:r>
            <a:endParaRPr lang="zh-CN" altLang="en-US" sz="18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6" name="TextBox 21">
            <a:extLst>
              <a:ext uri="{FF2B5EF4-FFF2-40B4-BE49-F238E27FC236}">
                <a16:creationId xmlns:a16="http://schemas.microsoft.com/office/drawing/2014/main" id="{AD490F8E-F43C-4760-ACBE-163E6DA4798D}"/>
              </a:ext>
            </a:extLst>
          </p:cNvPr>
          <p:cNvSpPr txBox="1"/>
          <p:nvPr/>
        </p:nvSpPr>
        <p:spPr>
          <a:xfrm>
            <a:off x="2944141" y="7286085"/>
            <a:ext cx="395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MS PGothic" pitchFamily="34" charset="-128"/>
                <a:ea typeface="MS PGothic" pitchFamily="34" charset="-128"/>
              </a:rPr>
              <a:t>横芝</a:t>
            </a:r>
            <a:r>
              <a:rPr lang="ja-JP" altLang="en-US" sz="1800">
                <a:latin typeface="MS PGothic" pitchFamily="34" charset="-128"/>
                <a:ea typeface="MS PGothic" pitchFamily="34" charset="-128"/>
              </a:rPr>
              <a:t>光町役場（変更の場合もあります）</a:t>
            </a:r>
            <a:endParaRPr lang="zh-CN" altLang="en-US" sz="1800" dirty="0">
              <a:latin typeface="MS PGothic" pitchFamily="34" charset="-128"/>
              <a:ea typeface="MS PGothic" pitchFamily="34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AB7FDC8-AE6E-46CD-9275-214F2D81E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4686"/>
              </p:ext>
            </p:extLst>
          </p:nvPr>
        </p:nvGraphicFramePr>
        <p:xfrm>
          <a:off x="648158" y="1955118"/>
          <a:ext cx="6469634" cy="45480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34817">
                  <a:extLst>
                    <a:ext uri="{9D8B030D-6E8A-4147-A177-3AD203B41FA5}">
                      <a16:colId xmlns:a16="http://schemas.microsoft.com/office/drawing/2014/main" val="266910592"/>
                    </a:ext>
                  </a:extLst>
                </a:gridCol>
                <a:gridCol w="3234817">
                  <a:extLst>
                    <a:ext uri="{9D8B030D-6E8A-4147-A177-3AD203B41FA5}">
                      <a16:colId xmlns:a16="http://schemas.microsoft.com/office/drawing/2014/main" val="2499722500"/>
                    </a:ext>
                  </a:extLst>
                </a:gridCol>
              </a:tblGrid>
              <a:tr h="691364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4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24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暮らしの相談会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10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23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暮らしの相談会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218696"/>
                  </a:ext>
                </a:extLst>
              </a:tr>
              <a:tr h="691364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5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22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暮らしの相談会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11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27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子どもの発達に関する相談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（ロザリオ発達センター）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90507"/>
                  </a:ext>
                </a:extLst>
              </a:tr>
              <a:tr h="691364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6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26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子どもの発達に関する相談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（ロザリオ発達センター）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12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25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暮らしの相談会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675304"/>
                  </a:ext>
                </a:extLst>
              </a:tr>
              <a:tr h="691364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7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31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障がい者の就労相談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（山武ブリオ）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2021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1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22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障がい者の就労相談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（山武ブリオ）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808633"/>
                  </a:ext>
                </a:extLst>
              </a:tr>
              <a:tr h="691364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8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28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暮らしの相談会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2021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2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26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暮らしの相談会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506246"/>
                  </a:ext>
                </a:extLst>
              </a:tr>
              <a:tr h="691364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2020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9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25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成年後見・遺言・相続他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（リーガルサポートちば）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2021</a:t>
                      </a:r>
                      <a:r>
                        <a:rPr kumimoji="1" lang="ja-JP" altLang="en-US" b="1" dirty="0"/>
                        <a:t>年</a:t>
                      </a:r>
                      <a:r>
                        <a:rPr kumimoji="1" lang="en-US" altLang="ja-JP" b="1" dirty="0"/>
                        <a:t>3</a:t>
                      </a:r>
                      <a:r>
                        <a:rPr kumimoji="1" lang="ja-JP" altLang="en-US" b="1" dirty="0"/>
                        <a:t>月</a:t>
                      </a:r>
                      <a:r>
                        <a:rPr kumimoji="1" lang="en-US" altLang="ja-JP" b="1" dirty="0"/>
                        <a:t>26</a:t>
                      </a:r>
                      <a:r>
                        <a:rPr kumimoji="1" lang="ja-JP" altLang="en-US" b="1" dirty="0"/>
                        <a:t>日（金）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成年後見・遺言・相続他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（リーガルサポートちば）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071375"/>
                  </a:ext>
                </a:extLst>
              </a:tr>
            </a:tbl>
          </a:graphicData>
        </a:graphic>
      </p:graphicFrame>
      <p:sp>
        <p:nvSpPr>
          <p:cNvPr id="37" name="TextBox 52">
            <a:extLst>
              <a:ext uri="{FF2B5EF4-FFF2-40B4-BE49-F238E27FC236}">
                <a16:creationId xmlns:a16="http://schemas.microsoft.com/office/drawing/2014/main" id="{E53F08BD-DB6F-454D-9414-0DFC21BF28BF}"/>
              </a:ext>
            </a:extLst>
          </p:cNvPr>
          <p:cNvSpPr txBox="1"/>
          <p:nvPr/>
        </p:nvSpPr>
        <p:spPr>
          <a:xfrm>
            <a:off x="593692" y="6598418"/>
            <a:ext cx="21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相談時間は、</a:t>
            </a:r>
            <a:r>
              <a:rPr lang="en-US" altLang="ja-JP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時～</a:t>
            </a:r>
            <a:r>
              <a:rPr lang="en-US" altLang="ja-JP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時。</a:t>
            </a:r>
            <a:r>
              <a:rPr lang="en-US" altLang="ja-JP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組</a:t>
            </a:r>
            <a:r>
              <a:rPr lang="en-US" altLang="ja-JP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400" dirty="0">
                <a:solidFill>
                  <a:srgbClr val="35B59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分程度。</a:t>
            </a:r>
            <a:endParaRPr lang="zh-CN" altLang="en-US" sz="1400" dirty="0">
              <a:solidFill>
                <a:srgbClr val="35B597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44397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693</Words>
  <Application>Microsoft Office PowerPoint</Application>
  <PresentationFormat>ユーザー設定</PresentationFormat>
  <Paragraphs>100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UDゴシック</vt:lpstr>
      <vt:lpstr>HGPSoeiKakugothicUB</vt:lpstr>
      <vt:lpstr>MS PGothic</vt:lpstr>
      <vt:lpstr>MS PGothic</vt:lpstr>
      <vt:lpstr>宋体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2016-07-29T12:48:25Z</dcterms:created>
  <dcterms:modified xsi:type="dcterms:W3CDTF">2020-06-12T08:22:33Z</dcterms:modified>
</cp:coreProperties>
</file>